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19"/>
  </p:notesMasterIdLst>
  <p:sldIdLst>
    <p:sldId id="549" r:id="rId3"/>
    <p:sldId id="510" r:id="rId4"/>
    <p:sldId id="472" r:id="rId5"/>
    <p:sldId id="540" r:id="rId6"/>
    <p:sldId id="541" r:id="rId7"/>
    <p:sldId id="539" r:id="rId8"/>
    <p:sldId id="543" r:id="rId9"/>
    <p:sldId id="523" r:id="rId10"/>
    <p:sldId id="545" r:id="rId11"/>
    <p:sldId id="544" r:id="rId12"/>
    <p:sldId id="547" r:id="rId13"/>
    <p:sldId id="546" r:id="rId14"/>
    <p:sldId id="507" r:id="rId15"/>
    <p:sldId id="548" r:id="rId16"/>
    <p:sldId id="550" r:id="rId17"/>
    <p:sldId id="551" r:id="rId18"/>
  </p:sldIdLst>
  <p:sldSz cx="9144000" cy="5143500" type="screen16x9"/>
  <p:notesSz cx="6858000" cy="9144000"/>
  <p:embeddedFontLst>
    <p:embeddedFont>
      <p:font typeface="楷体_GB2312" charset="-122"/>
      <p:regular r:id="rId20"/>
    </p:embeddedFon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黑体" pitchFamily="49" charset="-122"/>
      <p:regular r:id="rId25"/>
    </p:embeddedFont>
    <p:embeddedFont>
      <p:font typeface="楷体" pitchFamily="49" charset="-122"/>
      <p:regular r:id="rId26"/>
    </p:embeddedFont>
    <p:embeddedFont>
      <p:font typeface="幼圆" pitchFamily="49" charset="-122"/>
      <p:regular r:id="rId27"/>
    </p:embeddedFont>
    <p:embeddedFont>
      <p:font typeface="Cambria Math" pitchFamily="18" charset="0"/>
      <p:regular r:id="rId28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F9F"/>
    <a:srgbClr val="FF0000"/>
    <a:srgbClr val="009900"/>
    <a:srgbClr val="0000FF"/>
    <a:srgbClr val="FF9933"/>
    <a:srgbClr val="AFF22A"/>
    <a:srgbClr val="FFFFFF"/>
    <a:srgbClr val="CC9900"/>
    <a:srgbClr val="FF66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685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659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452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57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684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15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175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985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424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084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374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016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526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251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08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4566238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75696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0939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930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9718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8460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4819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732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7097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71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0976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5276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62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29852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598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3037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74088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08206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19568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00844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46850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747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54787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12742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520359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542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7308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3754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11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03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087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481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圆柱和圆锥 解决实际问题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999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2189843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8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5.xml"/><Relationship Id="rId5" Type="http://schemas.openxmlformats.org/officeDocument/2006/relationships/slide" Target="slide13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slide" Target="slide1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848731" y="1435155"/>
            <a:ext cx="5236049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解决实际问题</a:t>
            </a: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圆柱和圆锥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291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JJS77.eps" descr="id:2147509225;FounderCES">
            <a:extLst>
              <a:ext uri="{FF2B5EF4-FFF2-40B4-BE49-F238E27FC236}">
                <a16:creationId xmlns="" xmlns:a16="http://schemas.microsoft.com/office/drawing/2014/main" id="{77F8FAB1-53AC-4115-A012-14F043D5447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144589" y="2014950"/>
            <a:ext cx="2315843" cy="1060856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E776228-6296-46A2-9271-E02995A2A70E}"/>
              </a:ext>
            </a:extLst>
          </p:cNvPr>
          <p:cNvSpPr/>
          <p:nvPr/>
        </p:nvSpPr>
        <p:spPr>
          <a:xfrm>
            <a:off x="395536" y="339502"/>
            <a:ext cx="79517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右图所示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计算零件的体积。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单位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分米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4A26B38-A868-4FF5-905A-7F1D2EDD9443}"/>
              </a:ext>
            </a:extLst>
          </p:cNvPr>
          <p:cNvSpPr/>
          <p:nvPr/>
        </p:nvSpPr>
        <p:spPr>
          <a:xfrm>
            <a:off x="683568" y="1794178"/>
            <a:ext cx="47525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已知直径为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分米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求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出半径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再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分别求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出圆柱和圆锥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的体积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相加即可。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140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C06D0E68-2861-47C2-A17C-E7C1C0093A75}"/>
                  </a:ext>
                </a:extLst>
              </p:cNvPr>
              <p:cNvSpPr/>
              <p:nvPr/>
            </p:nvSpPr>
            <p:spPr>
              <a:xfrm>
                <a:off x="467544" y="1275606"/>
                <a:ext cx="7454548" cy="27867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zh-CN" altLang="zh-CN" sz="2800" b="1" dirty="0" smtClean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解答</a:t>
                </a:r>
                <a:r>
                  <a:rPr lang="en-US" altLang="zh-CN" sz="2800" b="1" dirty="0" smtClean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endPara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 3.14×(3÷2)</a:t>
                </a:r>
                <a:r>
                  <a:rPr lang="en-US" altLang="zh-CN" sz="2400" b="1" baseline="30000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×8+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0070C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i="0">
                            <a:solidFill>
                              <a:srgbClr val="0070C0"/>
                            </a:solidFill>
                            <a:latin typeface="楷体" pitchFamily="49" charset="-122"/>
                            <a:ea typeface="楷体" pitchFamily="49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i="0">
                            <a:solidFill>
                              <a:srgbClr val="0070C0"/>
                            </a:solidFill>
                            <a:latin typeface="楷体" pitchFamily="49" charset="-122"/>
                            <a:ea typeface="楷体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×3.14×(3÷2)</a:t>
                </a:r>
                <a:r>
                  <a:rPr lang="en-US" altLang="zh-CN" sz="2400" b="1" baseline="30000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×6</a:t>
                </a: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=56.52+14.13</a:t>
                </a: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=70.65(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立方分米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zh-CN" sz="2400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答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这个零件的体积是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70.65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立方分米。</a:t>
                </a:r>
              </a:p>
            </p:txBody>
          </p:sp>
        </mc:Choice>
        <mc:Fallback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06D0E68-2861-47C2-A17C-E7C1C0093A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275606"/>
                <a:ext cx="7454548" cy="2786789"/>
              </a:xfrm>
              <a:prstGeom prst="rect">
                <a:avLst/>
              </a:prstGeom>
              <a:blipFill rotWithShape="1">
                <a:blip r:embed="rId2"/>
                <a:stretch>
                  <a:fillRect l="-1717" t="-2188" b="-8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组合 1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9" name="JJS77.eps" descr="id:2147509225;FounderCES">
            <a:extLst>
              <a:ext uri="{FF2B5EF4-FFF2-40B4-BE49-F238E27FC236}">
                <a16:creationId xmlns="" xmlns:a16="http://schemas.microsoft.com/office/drawing/2014/main" id="{77F8FAB1-53AC-4115-A012-14F043D5447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144589" y="2014950"/>
            <a:ext cx="2315843" cy="1060856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2E776228-6296-46A2-9271-E02995A2A70E}"/>
              </a:ext>
            </a:extLst>
          </p:cNvPr>
          <p:cNvSpPr/>
          <p:nvPr/>
        </p:nvSpPr>
        <p:spPr>
          <a:xfrm>
            <a:off x="395536" y="339502"/>
            <a:ext cx="79517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右图所示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计算零件的体积。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单位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分米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89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92F15B72-20BA-4D42-91EA-D7CA6153E915}"/>
              </a:ext>
            </a:extLst>
          </p:cNvPr>
          <p:cNvSpPr/>
          <p:nvPr/>
        </p:nvSpPr>
        <p:spPr>
          <a:xfrm>
            <a:off x="318996" y="267494"/>
            <a:ext cx="84294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个圆锥形沙堆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底面周长是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12.56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高是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1.8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把这些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沙在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米宽的公路上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如果沙厚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可以铺多长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C165E11-16B0-4A6A-9EC1-D4019EA745F3}"/>
                  </a:ext>
                </a:extLst>
              </p:cNvPr>
              <p:cNvSpPr/>
              <p:nvPr/>
            </p:nvSpPr>
            <p:spPr>
              <a:xfrm>
                <a:off x="683568" y="1707654"/>
                <a:ext cx="7713864" cy="28413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zh-CN" altLang="zh-CN" sz="2400" b="1" dirty="0" smtClean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圆锥形沙堆的底面半径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12.56÷3.14÷2=2(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米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zh-CN" sz="2400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圆锥形沙堆的体积</a:t>
                </a:r>
                <a14:m>
                  <m:oMath xmlns:m="http://schemas.openxmlformats.org/officeDocument/2006/math">
                    <m:r>
                      <a:rPr lang="zh-CN" altLang="en-US" sz="2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：</m:t>
                    </m:r>
                    <m:f>
                      <m:fPr>
                        <m:ctrlPr>
                          <a:rPr lang="zh-CN" altLang="zh-CN" sz="24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i="0" smtClean="0">
                            <a:solidFill>
                              <a:srgbClr val="0070C0"/>
                            </a:solidFill>
                            <a:effectLst/>
                            <a:latin typeface="楷体" pitchFamily="49" charset="-122"/>
                            <a:ea typeface="楷体" pitchFamily="49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i="0" smtClean="0">
                            <a:solidFill>
                              <a:srgbClr val="0070C0"/>
                            </a:solidFill>
                            <a:effectLst/>
                            <a:latin typeface="楷体" pitchFamily="49" charset="-122"/>
                            <a:ea typeface="楷体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×3.14×2</a:t>
                </a:r>
                <a:r>
                  <a:rPr lang="en-US" altLang="zh-CN" sz="2400" b="1" baseline="30000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×1.8=7.536(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立方米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zh-CN" sz="2400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en-US" altLang="zh-CN" sz="2400" b="1" dirty="0" smtClean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  2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厘米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=0.02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米</a:t>
                </a:r>
              </a:p>
              <a:p>
                <a:pPr>
                  <a:spcAft>
                    <a:spcPts val="0"/>
                  </a:spcAft>
                </a:pP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所铺路长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7.536÷(6×0.02)=62.8(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米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zh-CN" sz="2400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答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可以铺</a:t>
                </a:r>
                <a:r>
                  <a:rPr lang="en-US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62.8</a:t>
                </a:r>
                <a:r>
                  <a:rPr lang="zh-CN" altLang="zh-CN" sz="24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米长。</a:t>
                </a:r>
              </a:p>
            </p:txBody>
          </p:sp>
        </mc:Choice>
        <mc:Fallback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1C165E11-16B0-4A6A-9EC1-D4019EA745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707654"/>
                <a:ext cx="7713864" cy="2841355"/>
              </a:xfrm>
              <a:prstGeom prst="rect">
                <a:avLst/>
              </a:prstGeom>
              <a:blipFill rotWithShape="1">
                <a:blip r:embed="rId2"/>
                <a:stretch>
                  <a:fillRect l="-1185" t="-1717" b="-8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组合 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59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id="{F3AE527A-71B8-4415-9334-8B54B79ECAD9}"/>
                  </a:ext>
                </a:extLst>
              </p:cNvPr>
              <p:cNvSpPr/>
              <p:nvPr/>
            </p:nvSpPr>
            <p:spPr>
              <a:xfrm>
                <a:off x="1259632" y="2507461"/>
                <a:ext cx="6313158" cy="1576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1.</a:t>
                </a:r>
                <a:r>
                  <a:rPr lang="zh-CN" altLang="zh-CN" sz="28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运用圆锥的体积公式解决问题时</a:t>
                </a:r>
                <a:r>
                  <a:rPr lang="en-US" altLang="zh-CN" sz="28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,</a:t>
                </a:r>
                <a:r>
                  <a:rPr lang="zh-CN" altLang="zh-CN" sz="28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常用</a:t>
                </a:r>
                <a:r>
                  <a:rPr lang="zh-CN" altLang="zh-CN" sz="2800" b="1" dirty="0" smtClean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到的</a:t>
                </a:r>
                <a:r>
                  <a:rPr lang="zh-CN" altLang="zh-CN" sz="28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公式还有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a typeface="楷体_GB2312" panose="02010609030101010101" pitchFamily="49" charset="-122"/>
                  </a:rPr>
                  <a:t>h=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𝑽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𝑺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FF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和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a typeface="楷体_GB2312" panose="02010609030101010101" pitchFamily="49" charset="-122"/>
                  </a:rPr>
                  <a:t>S=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𝑽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𝒉</m:t>
                        </m:r>
                      </m:den>
                    </m:f>
                  </m:oMath>
                </a14:m>
                <a:r>
                  <a:rPr lang="zh-CN" altLang="zh-CN" sz="28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。</a:t>
                </a:r>
                <a:r>
                  <a:rPr lang="en-US" altLang="zh-CN" sz="28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/>
                </a:r>
                <a:br>
                  <a:rPr lang="en-US" altLang="zh-CN" sz="2800" b="1" dirty="0">
                    <a:latin typeface="楷体_GB2312" panose="02010609030101010101" pitchFamily="49" charset="-122"/>
                    <a:ea typeface="楷体_GB2312" panose="02010609030101010101" pitchFamily="49" charset="-122"/>
                  </a:rPr>
                </a:br>
                <a:endParaRPr lang="zh-CN" altLang="zh-CN" sz="2800" b="1" dirty="0"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mc:Choice>
        <mc:Fallback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3AE527A-71B8-4415-9334-8B54B79ECA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507461"/>
                <a:ext cx="6313158" cy="1576457"/>
              </a:xfrm>
              <a:prstGeom prst="rect">
                <a:avLst/>
              </a:prstGeom>
              <a:blipFill rotWithShape="1">
                <a:blip r:embed="rId3"/>
                <a:stretch>
                  <a:fillRect l="-2029" t="-386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3AE527A-71B8-4415-9334-8B54B79ECAD9}"/>
              </a:ext>
            </a:extLst>
          </p:cNvPr>
          <p:cNvSpPr/>
          <p:nvPr/>
        </p:nvSpPr>
        <p:spPr>
          <a:xfrm>
            <a:off x="1043608" y="2139702"/>
            <a:ext cx="698477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在解决实际问题的过程中求近似值时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需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要根据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实际情况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选择适当的方法进行取舍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类似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方法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“四舍五入法”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“进一法”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“去尾法”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397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962828" y="1707654"/>
            <a:ext cx="3913428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课本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：第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44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页</a:t>
            </a:r>
            <a:endParaRPr lang="en-US" altLang="zh-CN" sz="3200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624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153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50" y="2529978"/>
            <a:ext cx="149542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组合 23"/>
          <p:cNvGrpSpPr/>
          <p:nvPr/>
        </p:nvGrpSpPr>
        <p:grpSpPr>
          <a:xfrm>
            <a:off x="1473011" y="1346905"/>
            <a:ext cx="3059908" cy="1358034"/>
            <a:chOff x="539553" y="1453529"/>
            <a:chExt cx="3059908" cy="1358034"/>
          </a:xfrm>
          <a:noFill/>
        </p:grpSpPr>
        <p:sp>
          <p:nvSpPr>
            <p:cNvPr id="3" name="云形标注 5"/>
            <p:cNvSpPr>
              <a:spLocks noChangeArrowheads="1"/>
            </p:cNvSpPr>
            <p:nvPr/>
          </p:nvSpPr>
          <p:spPr bwMode="auto">
            <a:xfrm>
              <a:off x="539553" y="1453529"/>
              <a:ext cx="2953170" cy="1358034"/>
            </a:xfrm>
            <a:prstGeom prst="cloudCallout">
              <a:avLst>
                <a:gd name="adj1" fmla="val -35532"/>
                <a:gd name="adj2" fmla="val 55312"/>
              </a:avLst>
            </a:prstGeom>
            <a:grpFill/>
            <a:ln w="19050" algn="ctr">
              <a:solidFill>
                <a:srgbClr val="8BB408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737353" y="1700498"/>
              <a:ext cx="2862108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怎样</a:t>
              </a:r>
              <a:r>
                <a:rPr lang="zh-CN" altLang="zh-CN" sz="2400" b="1" dirty="0">
                  <a:latin typeface="楷体" pitchFamily="49" charset="-122"/>
                  <a:ea typeface="楷体" pitchFamily="49" charset="-122"/>
                </a:rPr>
                <a:t>估算一堆小麦的质量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？</a:t>
              </a:r>
            </a:p>
          </p:txBody>
        </p:sp>
      </p:grpSp>
      <p:sp>
        <p:nvSpPr>
          <p:cNvPr id="39" name="Text Box 10">
            <a:extLst>
              <a:ext uri="{FF2B5EF4-FFF2-40B4-BE49-F238E27FC236}">
                <a16:creationId xmlns="" xmlns:a16="http://schemas.microsoft.com/office/drawing/2014/main" id="{50FC009E-7A70-4B98-9F7C-C7B19A97D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3823" y="1006078"/>
            <a:ext cx="178236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sp>
        <p:nvSpPr>
          <p:cNvPr id="46" name="Text Box 18">
            <a:extLst>
              <a:ext uri="{FF2B5EF4-FFF2-40B4-BE49-F238E27FC236}">
                <a16:creationId xmlns="" xmlns:a16="http://schemas.microsoft.com/office/drawing/2014/main" id="{E816935B-2684-44CB-A4D1-2F1F69506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16800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pic>
        <p:nvPicPr>
          <p:cNvPr id="15" name="PY21.EPS" descr="id:2147509094;FounderCES">
            <a:extLst>
              <a:ext uri="{FF2B5EF4-FFF2-40B4-BE49-F238E27FC236}">
                <a16:creationId xmlns="" xmlns:a16="http://schemas.microsoft.com/office/drawing/2014/main" id="{D6D6D645-0D21-4DDD-BBA8-C0FDFA17E8C0}"/>
              </a:ext>
            </a:extLst>
          </p:cNvPr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29244" y="987574"/>
            <a:ext cx="3399140" cy="3040812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222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="" xmlns:a16="http://schemas.microsoft.com/office/drawing/2014/main" id="{4DCBC6FE-0661-4869-9422-99870B42DE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94535"/>
              </p:ext>
            </p:extLst>
          </p:nvPr>
        </p:nvGraphicFramePr>
        <p:xfrm>
          <a:off x="691869" y="1666776"/>
          <a:ext cx="7760261" cy="97865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272175">
                  <a:extLst>
                    <a:ext uri="{9D8B030D-6E8A-4147-A177-3AD203B41FA5}">
                      <a16:colId xmlns="" xmlns:a16="http://schemas.microsoft.com/office/drawing/2014/main" val="4187258224"/>
                    </a:ext>
                  </a:extLst>
                </a:gridCol>
                <a:gridCol w="1144956">
                  <a:extLst>
                    <a:ext uri="{9D8B030D-6E8A-4147-A177-3AD203B41FA5}">
                      <a16:colId xmlns="" xmlns:a16="http://schemas.microsoft.com/office/drawing/2014/main" val="743881204"/>
                    </a:ext>
                  </a:extLst>
                </a:gridCol>
                <a:gridCol w="1144956">
                  <a:extLst>
                    <a:ext uri="{9D8B030D-6E8A-4147-A177-3AD203B41FA5}">
                      <a16:colId xmlns="" xmlns:a16="http://schemas.microsoft.com/office/drawing/2014/main" val="2278971732"/>
                    </a:ext>
                  </a:extLst>
                </a:gridCol>
                <a:gridCol w="1029823">
                  <a:extLst>
                    <a:ext uri="{9D8B030D-6E8A-4147-A177-3AD203B41FA5}">
                      <a16:colId xmlns="" xmlns:a16="http://schemas.microsoft.com/office/drawing/2014/main" val="1563070287"/>
                    </a:ext>
                  </a:extLst>
                </a:gridCol>
                <a:gridCol w="1641742">
                  <a:extLst>
                    <a:ext uri="{9D8B030D-6E8A-4147-A177-3AD203B41FA5}">
                      <a16:colId xmlns="" xmlns:a16="http://schemas.microsoft.com/office/drawing/2014/main" val="672059406"/>
                    </a:ext>
                  </a:extLst>
                </a:gridCol>
                <a:gridCol w="1526609">
                  <a:extLst>
                    <a:ext uri="{9D8B030D-6E8A-4147-A177-3AD203B41FA5}">
                      <a16:colId xmlns="" xmlns:a16="http://schemas.microsoft.com/office/drawing/2014/main" val="707190141"/>
                    </a:ext>
                  </a:extLst>
                </a:gridCol>
              </a:tblGrid>
              <a:tr h="4821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麦　堆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直径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周长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高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体积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立方米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质量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千克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3614334225"/>
                  </a:ext>
                </a:extLst>
              </a:tr>
              <a:tr h="4964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　据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230228784"/>
                  </a:ext>
                </a:extLst>
              </a:tr>
            </a:tbl>
          </a:graphicData>
        </a:graphic>
      </p:graphicFrame>
      <p:sp>
        <p:nvSpPr>
          <p:cNvPr id="9" name="Rectangle 1">
            <a:extLst>
              <a:ext uri="{FF2B5EF4-FFF2-40B4-BE49-F238E27FC236}">
                <a16:creationId xmlns="" xmlns:a16="http://schemas.microsoft.com/office/drawing/2014/main" id="{F1AE7ED6-BE1D-4180-9A72-66CEE2437E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831" y="2787774"/>
            <a:ext cx="8327641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(1)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记录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测量所得的数据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并解决问题。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(2)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如果麦堆的周长是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9.42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米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高是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1.2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米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把这些小麦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装进麻袋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每袋装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90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千克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那么装完这些小麦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需要多少个麻袋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?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C57B175E-74EB-4A90-A152-8DAEB21E48B7}"/>
              </a:ext>
            </a:extLst>
          </p:cNvPr>
          <p:cNvSpPr/>
          <p:nvPr/>
        </p:nvSpPr>
        <p:spPr>
          <a:xfrm>
            <a:off x="545732" y="483518"/>
            <a:ext cx="767069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zh-CN" sz="3200" b="1" dirty="0" smtClean="0">
                <a:latin typeface="楷体" pitchFamily="49" charset="-122"/>
                <a:ea typeface="楷体" pitchFamily="49" charset="-122"/>
              </a:rPr>
              <a:t>估算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小麦堆质量需要哪些数据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?</a:t>
            </a:r>
          </a:p>
          <a:p>
            <a:pPr lvl="0"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怎样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测量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出这些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数据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?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547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E52BEE5-DF8F-49FE-B9F7-CA144055A602}"/>
              </a:ext>
            </a:extLst>
          </p:cNvPr>
          <p:cNvSpPr/>
          <p:nvPr/>
        </p:nvSpPr>
        <p:spPr>
          <a:xfrm>
            <a:off x="611560" y="2914947"/>
            <a:ext cx="79208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已知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每立方米小麦的质量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要想知道圆锥形小麦堆的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总质量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需要知道圆锥形小麦堆的体积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计算圆锥体积的数据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没有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给出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要测量计算需要的数据。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2D0E3767-A23F-42C6-8A2E-9646172A9D63}"/>
              </a:ext>
            </a:extLst>
          </p:cNvPr>
          <p:cNvSpPr/>
          <p:nvPr/>
        </p:nvSpPr>
        <p:spPr>
          <a:xfrm>
            <a:off x="395536" y="2427734"/>
            <a:ext cx="1989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理解题意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graphicFrame>
        <p:nvGraphicFramePr>
          <p:cNvPr id="9" name="表格 8">
            <a:extLst>
              <a:ext uri="{FF2B5EF4-FFF2-40B4-BE49-F238E27FC236}">
                <a16:creationId xmlns="" xmlns:a16="http://schemas.microsoft.com/office/drawing/2014/main" id="{4DCBC6FE-0661-4869-9422-99870B42DE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851717"/>
              </p:ext>
            </p:extLst>
          </p:nvPr>
        </p:nvGraphicFramePr>
        <p:xfrm>
          <a:off x="691869" y="1491630"/>
          <a:ext cx="7760261" cy="97865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272175">
                  <a:extLst>
                    <a:ext uri="{9D8B030D-6E8A-4147-A177-3AD203B41FA5}">
                      <a16:colId xmlns="" xmlns:a16="http://schemas.microsoft.com/office/drawing/2014/main" val="4187258224"/>
                    </a:ext>
                  </a:extLst>
                </a:gridCol>
                <a:gridCol w="1144956">
                  <a:extLst>
                    <a:ext uri="{9D8B030D-6E8A-4147-A177-3AD203B41FA5}">
                      <a16:colId xmlns="" xmlns:a16="http://schemas.microsoft.com/office/drawing/2014/main" val="743881204"/>
                    </a:ext>
                  </a:extLst>
                </a:gridCol>
                <a:gridCol w="1144956">
                  <a:extLst>
                    <a:ext uri="{9D8B030D-6E8A-4147-A177-3AD203B41FA5}">
                      <a16:colId xmlns="" xmlns:a16="http://schemas.microsoft.com/office/drawing/2014/main" val="2278971732"/>
                    </a:ext>
                  </a:extLst>
                </a:gridCol>
                <a:gridCol w="1029823">
                  <a:extLst>
                    <a:ext uri="{9D8B030D-6E8A-4147-A177-3AD203B41FA5}">
                      <a16:colId xmlns="" xmlns:a16="http://schemas.microsoft.com/office/drawing/2014/main" val="1563070287"/>
                    </a:ext>
                  </a:extLst>
                </a:gridCol>
                <a:gridCol w="1641742">
                  <a:extLst>
                    <a:ext uri="{9D8B030D-6E8A-4147-A177-3AD203B41FA5}">
                      <a16:colId xmlns="" xmlns:a16="http://schemas.microsoft.com/office/drawing/2014/main" val="672059406"/>
                    </a:ext>
                  </a:extLst>
                </a:gridCol>
                <a:gridCol w="1526609">
                  <a:extLst>
                    <a:ext uri="{9D8B030D-6E8A-4147-A177-3AD203B41FA5}">
                      <a16:colId xmlns="" xmlns:a16="http://schemas.microsoft.com/office/drawing/2014/main" val="707190141"/>
                    </a:ext>
                  </a:extLst>
                </a:gridCol>
              </a:tblGrid>
              <a:tr h="4821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麦　堆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直径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周长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高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体积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立方米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质量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千克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3614334225"/>
                  </a:ext>
                </a:extLst>
              </a:tr>
              <a:tr h="4964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　据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230228784"/>
                  </a:ext>
                </a:extLst>
              </a:tr>
            </a:tbl>
          </a:graphicData>
        </a:graphic>
      </p:graphicFrame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57B175E-74EB-4A90-A152-8DAEB21E48B7}"/>
              </a:ext>
            </a:extLst>
          </p:cNvPr>
          <p:cNvSpPr/>
          <p:nvPr/>
        </p:nvSpPr>
        <p:spPr>
          <a:xfrm>
            <a:off x="323528" y="339502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 smtClean="0">
                <a:latin typeface="楷体" pitchFamily="49" charset="-122"/>
                <a:ea typeface="楷体" pitchFamily="49" charset="-122"/>
              </a:rPr>
              <a:t>估算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小麦堆质量需要哪些数据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?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怎样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测量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出这些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数据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0818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601B2DAA-F416-4459-9152-5C86828C1DAD}"/>
              </a:ext>
            </a:extLst>
          </p:cNvPr>
          <p:cNvSpPr/>
          <p:nvPr/>
        </p:nvSpPr>
        <p:spPr>
          <a:xfrm>
            <a:off x="604892" y="2859782"/>
            <a:ext cx="77835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(1)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卷尺、米尺和木板。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(2)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先用卷尺测量出圆锥形小麦堆的底面周长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再用米尺和木板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测出小麦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堆的高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也可以测量出小麦堆的底面直径和高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),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计算出小麦堆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的体积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用体积乘每立方米小麦的质量就是小麦的总质量。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CA7769B6-E43C-4E39-B88E-7F601A76F5BB}"/>
              </a:ext>
            </a:extLst>
          </p:cNvPr>
          <p:cNvSpPr/>
          <p:nvPr/>
        </p:nvSpPr>
        <p:spPr>
          <a:xfrm>
            <a:off x="395536" y="2427734"/>
            <a:ext cx="30716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测量准备及过程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graphicFrame>
        <p:nvGraphicFramePr>
          <p:cNvPr id="15" name="表格 14">
            <a:extLst>
              <a:ext uri="{FF2B5EF4-FFF2-40B4-BE49-F238E27FC236}">
                <a16:creationId xmlns="" xmlns:a16="http://schemas.microsoft.com/office/drawing/2014/main" id="{4DCBC6FE-0661-4869-9422-99870B42DE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0635"/>
              </p:ext>
            </p:extLst>
          </p:nvPr>
        </p:nvGraphicFramePr>
        <p:xfrm>
          <a:off x="691869" y="1491630"/>
          <a:ext cx="7760261" cy="97865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272175">
                  <a:extLst>
                    <a:ext uri="{9D8B030D-6E8A-4147-A177-3AD203B41FA5}">
                      <a16:colId xmlns="" xmlns:a16="http://schemas.microsoft.com/office/drawing/2014/main" val="4187258224"/>
                    </a:ext>
                  </a:extLst>
                </a:gridCol>
                <a:gridCol w="1144956">
                  <a:extLst>
                    <a:ext uri="{9D8B030D-6E8A-4147-A177-3AD203B41FA5}">
                      <a16:colId xmlns="" xmlns:a16="http://schemas.microsoft.com/office/drawing/2014/main" val="743881204"/>
                    </a:ext>
                  </a:extLst>
                </a:gridCol>
                <a:gridCol w="1144956">
                  <a:extLst>
                    <a:ext uri="{9D8B030D-6E8A-4147-A177-3AD203B41FA5}">
                      <a16:colId xmlns="" xmlns:a16="http://schemas.microsoft.com/office/drawing/2014/main" val="2278971732"/>
                    </a:ext>
                  </a:extLst>
                </a:gridCol>
                <a:gridCol w="1029823">
                  <a:extLst>
                    <a:ext uri="{9D8B030D-6E8A-4147-A177-3AD203B41FA5}">
                      <a16:colId xmlns="" xmlns:a16="http://schemas.microsoft.com/office/drawing/2014/main" val="1563070287"/>
                    </a:ext>
                  </a:extLst>
                </a:gridCol>
                <a:gridCol w="1641742">
                  <a:extLst>
                    <a:ext uri="{9D8B030D-6E8A-4147-A177-3AD203B41FA5}">
                      <a16:colId xmlns="" xmlns:a16="http://schemas.microsoft.com/office/drawing/2014/main" val="672059406"/>
                    </a:ext>
                  </a:extLst>
                </a:gridCol>
                <a:gridCol w="1526609">
                  <a:extLst>
                    <a:ext uri="{9D8B030D-6E8A-4147-A177-3AD203B41FA5}">
                      <a16:colId xmlns="" xmlns:a16="http://schemas.microsoft.com/office/drawing/2014/main" val="707190141"/>
                    </a:ext>
                  </a:extLst>
                </a:gridCol>
              </a:tblGrid>
              <a:tr h="4821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麦　堆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直径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周长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高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体积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立方米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质量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千克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3614334225"/>
                  </a:ext>
                </a:extLst>
              </a:tr>
              <a:tr h="4964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　据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230228784"/>
                  </a:ext>
                </a:extLst>
              </a:tr>
            </a:tbl>
          </a:graphicData>
        </a:graphic>
      </p:graphicFrame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C57B175E-74EB-4A90-A152-8DAEB21E48B7}"/>
              </a:ext>
            </a:extLst>
          </p:cNvPr>
          <p:cNvSpPr/>
          <p:nvPr/>
        </p:nvSpPr>
        <p:spPr>
          <a:xfrm>
            <a:off x="323528" y="339502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 smtClean="0">
                <a:latin typeface="楷体" pitchFamily="49" charset="-122"/>
                <a:ea typeface="楷体" pitchFamily="49" charset="-122"/>
              </a:rPr>
              <a:t>估算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小麦堆质量需要哪些数据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?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怎样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测量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出这些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数据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5799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F76C74F-6A2E-43F6-A41C-483E2CC86A07}"/>
              </a:ext>
            </a:extLst>
          </p:cNvPr>
          <p:cNvSpPr/>
          <p:nvPr/>
        </p:nvSpPr>
        <p:spPr>
          <a:xfrm>
            <a:off x="683568" y="1635646"/>
            <a:ext cx="1217000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小</a:t>
            </a:r>
            <a:r>
              <a:rPr lang="zh-CN" altLang="zh-CN" sz="2000" b="1" dirty="0">
                <a:latin typeface="楷体" pitchFamily="49" charset="-122"/>
                <a:ea typeface="楷体" pitchFamily="49" charset="-122"/>
              </a:rPr>
              <a:t>麦堆的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zh-CN" sz="2000" b="1" dirty="0">
                <a:latin typeface="楷体" pitchFamily="49" charset="-122"/>
                <a:ea typeface="楷体" pitchFamily="49" charset="-122"/>
              </a:rPr>
              <a:t>周长</a:t>
            </a:r>
            <a:endParaRPr lang="zh-CN" altLang="en-US" sz="2000" b="1" dirty="0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AE7B0412-13BE-4CC2-B6D6-2021CA4E5F93}"/>
              </a:ext>
            </a:extLst>
          </p:cNvPr>
          <p:cNvSpPr/>
          <p:nvPr/>
        </p:nvSpPr>
        <p:spPr>
          <a:xfrm>
            <a:off x="2228893" y="1635646"/>
            <a:ext cx="1217000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zh-CN" altLang="zh-CN" sz="2000" b="1" dirty="0">
                <a:latin typeface="楷体" pitchFamily="49" charset="-122"/>
                <a:ea typeface="楷体" pitchFamily="49" charset="-122"/>
              </a:rPr>
              <a:t>麦堆的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底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面半径</a:t>
            </a:r>
            <a:endParaRPr lang="zh-CN" altLang="en-US" sz="2000" b="1" dirty="0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F9524C0-0EE3-4176-9F9D-EC878F7E4D42}"/>
              </a:ext>
            </a:extLst>
          </p:cNvPr>
          <p:cNvSpPr/>
          <p:nvPr/>
        </p:nvSpPr>
        <p:spPr>
          <a:xfrm>
            <a:off x="3774218" y="1635646"/>
            <a:ext cx="1217000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小</a:t>
            </a:r>
            <a:r>
              <a:rPr lang="zh-CN" altLang="zh-CN" sz="2000" b="1" dirty="0">
                <a:latin typeface="楷体" pitchFamily="49" charset="-122"/>
                <a:ea typeface="楷体" pitchFamily="49" charset="-122"/>
              </a:rPr>
              <a:t>麦堆的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底面积</a:t>
            </a:r>
            <a:endParaRPr lang="zh-CN" altLang="en-US" sz="2000" b="1" dirty="0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DB34964F-EB37-49BD-992F-6134B406C1B1}"/>
              </a:ext>
            </a:extLst>
          </p:cNvPr>
          <p:cNvSpPr/>
          <p:nvPr/>
        </p:nvSpPr>
        <p:spPr>
          <a:xfrm>
            <a:off x="3540819" y="2947589"/>
            <a:ext cx="1475084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小</a:t>
            </a:r>
            <a:r>
              <a:rPr lang="zh-CN" altLang="zh-CN" sz="2000" b="1" dirty="0">
                <a:latin typeface="楷体" pitchFamily="49" charset="-122"/>
                <a:ea typeface="楷体" pitchFamily="49" charset="-122"/>
              </a:rPr>
              <a:t>麦堆的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高</a:t>
            </a:r>
            <a:endParaRPr lang="zh-CN" altLang="en-US" sz="2000" b="1" dirty="0"/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59AEA9C5-3693-47DB-A74E-E8E44686BDCE}"/>
              </a:ext>
            </a:extLst>
          </p:cNvPr>
          <p:cNvSpPr/>
          <p:nvPr/>
        </p:nvSpPr>
        <p:spPr>
          <a:xfrm>
            <a:off x="5766308" y="2178681"/>
            <a:ext cx="1217000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小</a:t>
            </a:r>
            <a:r>
              <a:rPr lang="zh-CN" altLang="zh-CN" sz="2000" b="1" dirty="0">
                <a:latin typeface="楷体" pitchFamily="49" charset="-122"/>
                <a:ea typeface="楷体" pitchFamily="49" charset="-122"/>
              </a:rPr>
              <a:t>麦堆的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体积</a:t>
            </a:r>
            <a:endParaRPr lang="zh-CN" altLang="en-US" sz="2000" b="1" dirty="0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FCCCC1DF-BC65-4802-A12C-A36B0596ECC0}"/>
              </a:ext>
            </a:extLst>
          </p:cNvPr>
          <p:cNvSpPr/>
          <p:nvPr/>
        </p:nvSpPr>
        <p:spPr>
          <a:xfrm>
            <a:off x="3729848" y="3798477"/>
            <a:ext cx="3413114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zh-CN" sz="2000" b="1" dirty="0">
                <a:latin typeface="楷体" pitchFamily="49" charset="-122"/>
                <a:ea typeface="楷体" pitchFamily="49" charset="-122"/>
              </a:rPr>
              <a:t>每立方米小麦大约重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735</a:t>
            </a:r>
            <a:r>
              <a:rPr lang="zh-CN" altLang="zh-CN" sz="2000" b="1" dirty="0">
                <a:latin typeface="楷体" pitchFamily="49" charset="-122"/>
                <a:ea typeface="楷体" pitchFamily="49" charset="-122"/>
              </a:rPr>
              <a:t>千克</a:t>
            </a:r>
            <a:endParaRPr lang="zh-CN" altLang="en-US" sz="2000" b="1" dirty="0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C34B51E8-DB2F-40C0-8C86-2AD0002A4A03}"/>
              </a:ext>
            </a:extLst>
          </p:cNvPr>
          <p:cNvSpPr/>
          <p:nvPr/>
        </p:nvSpPr>
        <p:spPr>
          <a:xfrm flipH="1">
            <a:off x="7835355" y="2259595"/>
            <a:ext cx="487866" cy="19389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zh-CN" altLang="zh-CN" sz="2000" b="1" dirty="0">
                <a:latin typeface="楷体" pitchFamily="49" charset="-122"/>
                <a:ea typeface="楷体" pitchFamily="49" charset="-122"/>
              </a:rPr>
              <a:t>小麦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的总质量</a:t>
            </a:r>
          </a:p>
        </p:txBody>
      </p:sp>
      <p:sp>
        <p:nvSpPr>
          <p:cNvPr id="6" name="右大括号 5">
            <a:extLst>
              <a:ext uri="{FF2B5EF4-FFF2-40B4-BE49-F238E27FC236}">
                <a16:creationId xmlns="" xmlns:a16="http://schemas.microsoft.com/office/drawing/2014/main" id="{95E1D188-A66B-43D4-A457-43FA5A7B26D0}"/>
              </a:ext>
            </a:extLst>
          </p:cNvPr>
          <p:cNvSpPr/>
          <p:nvPr/>
        </p:nvSpPr>
        <p:spPr>
          <a:xfrm>
            <a:off x="5098105" y="1882946"/>
            <a:ext cx="352526" cy="1230614"/>
          </a:xfrm>
          <a:prstGeom prst="rightBrace">
            <a:avLst>
              <a:gd name="adj1" fmla="val 36913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8" name="右大括号 17">
            <a:extLst>
              <a:ext uri="{FF2B5EF4-FFF2-40B4-BE49-F238E27FC236}">
                <a16:creationId xmlns="" xmlns:a16="http://schemas.microsoft.com/office/drawing/2014/main" id="{67FE713F-38BA-45FE-8931-7FD3723E0FB8}"/>
              </a:ext>
            </a:extLst>
          </p:cNvPr>
          <p:cNvSpPr/>
          <p:nvPr/>
        </p:nvSpPr>
        <p:spPr>
          <a:xfrm>
            <a:off x="7159779" y="2359620"/>
            <a:ext cx="352526" cy="1766488"/>
          </a:xfrm>
          <a:prstGeom prst="rightBrace">
            <a:avLst>
              <a:gd name="adj1" fmla="val 36913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" name="箭头: 右 6">
            <a:extLst>
              <a:ext uri="{FF2B5EF4-FFF2-40B4-BE49-F238E27FC236}">
                <a16:creationId xmlns="" xmlns:a16="http://schemas.microsoft.com/office/drawing/2014/main" id="{C646B847-5D78-46F5-B17B-4AFF538E1DED}"/>
              </a:ext>
            </a:extLst>
          </p:cNvPr>
          <p:cNvSpPr/>
          <p:nvPr/>
        </p:nvSpPr>
        <p:spPr>
          <a:xfrm>
            <a:off x="1948373" y="1926825"/>
            <a:ext cx="221438" cy="277265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1" name="箭头: 右 20">
            <a:extLst>
              <a:ext uri="{FF2B5EF4-FFF2-40B4-BE49-F238E27FC236}">
                <a16:creationId xmlns="" xmlns:a16="http://schemas.microsoft.com/office/drawing/2014/main" id="{D587A8FF-F28A-4503-8D1C-9EEC52A5AD74}"/>
              </a:ext>
            </a:extLst>
          </p:cNvPr>
          <p:cNvSpPr/>
          <p:nvPr/>
        </p:nvSpPr>
        <p:spPr>
          <a:xfrm>
            <a:off x="3540819" y="1901416"/>
            <a:ext cx="221438" cy="277265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2" name="箭头: 右 21">
            <a:extLst>
              <a:ext uri="{FF2B5EF4-FFF2-40B4-BE49-F238E27FC236}">
                <a16:creationId xmlns="" xmlns:a16="http://schemas.microsoft.com/office/drawing/2014/main" id="{EAE54805-5F1E-416E-A6A3-3E1527788FB7}"/>
              </a:ext>
            </a:extLst>
          </p:cNvPr>
          <p:cNvSpPr/>
          <p:nvPr/>
        </p:nvSpPr>
        <p:spPr>
          <a:xfrm>
            <a:off x="5512631" y="2359620"/>
            <a:ext cx="221438" cy="277265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3" name="箭头: 右 22">
            <a:extLst>
              <a:ext uri="{FF2B5EF4-FFF2-40B4-BE49-F238E27FC236}">
                <a16:creationId xmlns="" xmlns:a16="http://schemas.microsoft.com/office/drawing/2014/main" id="{E76E8ACD-35A1-49B3-AA3B-8C6047E92B90}"/>
              </a:ext>
            </a:extLst>
          </p:cNvPr>
          <p:cNvSpPr/>
          <p:nvPr/>
        </p:nvSpPr>
        <p:spPr>
          <a:xfrm>
            <a:off x="7578303" y="3141316"/>
            <a:ext cx="221438" cy="277265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4EF8D2E0-3E3B-4F2A-AFAD-25A6341E10FE}"/>
              </a:ext>
            </a:extLst>
          </p:cNvPr>
          <p:cNvSpPr/>
          <p:nvPr/>
        </p:nvSpPr>
        <p:spPr>
          <a:xfrm>
            <a:off x="435012" y="771550"/>
            <a:ext cx="8025420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(3)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分析问题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(2)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的解题思路。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37C47726-F5E7-4AD2-8A55-0609ACBAB0A3}"/>
              </a:ext>
            </a:extLst>
          </p:cNvPr>
          <p:cNvSpPr/>
          <p:nvPr/>
        </p:nvSpPr>
        <p:spPr>
          <a:xfrm>
            <a:off x="441885" y="267494"/>
            <a:ext cx="34820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测量准备及过程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062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  <p:bldP spid="13" grpId="0" animBg="1"/>
      <p:bldP spid="14" grpId="0" animBg="1"/>
      <p:bldP spid="4" grpId="0" animBg="1"/>
      <p:bldP spid="5" grpId="0" animBg="1"/>
      <p:bldP spid="6" grpId="0" animBg="1"/>
      <p:bldP spid="18" grpId="0" animBg="1"/>
      <p:bldP spid="7" grpId="0" animBg="1"/>
      <p:bldP spid="21" grpId="0" animBg="1"/>
      <p:bldP spid="22" grpId="0" animBg="1"/>
      <p:bldP spid="23" grpId="0" animBg="1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="" xmlns:a16="http://schemas.microsoft.com/office/drawing/2014/main" id="{4DCBC6FE-0661-4869-9422-99870B42DE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993770"/>
              </p:ext>
            </p:extLst>
          </p:nvPr>
        </p:nvGraphicFramePr>
        <p:xfrm>
          <a:off x="700171" y="1419622"/>
          <a:ext cx="7760261" cy="97865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272175">
                  <a:extLst>
                    <a:ext uri="{9D8B030D-6E8A-4147-A177-3AD203B41FA5}">
                      <a16:colId xmlns="" xmlns:a16="http://schemas.microsoft.com/office/drawing/2014/main" val="4187258224"/>
                    </a:ext>
                  </a:extLst>
                </a:gridCol>
                <a:gridCol w="1144956">
                  <a:extLst>
                    <a:ext uri="{9D8B030D-6E8A-4147-A177-3AD203B41FA5}">
                      <a16:colId xmlns="" xmlns:a16="http://schemas.microsoft.com/office/drawing/2014/main" val="743881204"/>
                    </a:ext>
                  </a:extLst>
                </a:gridCol>
                <a:gridCol w="1144956">
                  <a:extLst>
                    <a:ext uri="{9D8B030D-6E8A-4147-A177-3AD203B41FA5}">
                      <a16:colId xmlns="" xmlns:a16="http://schemas.microsoft.com/office/drawing/2014/main" val="2278971732"/>
                    </a:ext>
                  </a:extLst>
                </a:gridCol>
                <a:gridCol w="1029823">
                  <a:extLst>
                    <a:ext uri="{9D8B030D-6E8A-4147-A177-3AD203B41FA5}">
                      <a16:colId xmlns="" xmlns:a16="http://schemas.microsoft.com/office/drawing/2014/main" val="1563070287"/>
                    </a:ext>
                  </a:extLst>
                </a:gridCol>
                <a:gridCol w="1641742">
                  <a:extLst>
                    <a:ext uri="{9D8B030D-6E8A-4147-A177-3AD203B41FA5}">
                      <a16:colId xmlns="" xmlns:a16="http://schemas.microsoft.com/office/drawing/2014/main" val="672059406"/>
                    </a:ext>
                  </a:extLst>
                </a:gridCol>
                <a:gridCol w="1526609">
                  <a:extLst>
                    <a:ext uri="{9D8B030D-6E8A-4147-A177-3AD203B41FA5}">
                      <a16:colId xmlns="" xmlns:a16="http://schemas.microsoft.com/office/drawing/2014/main" val="707190141"/>
                    </a:ext>
                  </a:extLst>
                </a:gridCol>
              </a:tblGrid>
              <a:tr h="4821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麦　堆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直径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周长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高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体积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立方米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质量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千克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3614334225"/>
                  </a:ext>
                </a:extLst>
              </a:tr>
              <a:tr h="4964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　据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230228784"/>
                  </a:ext>
                </a:extLst>
              </a:tr>
            </a:tbl>
          </a:graphicData>
        </a:graphic>
      </p:graphicFrame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3BF8CCE-634E-4434-9ADC-984687160CBB}"/>
              </a:ext>
            </a:extLst>
          </p:cNvPr>
          <p:cNvSpPr/>
          <p:nvPr/>
        </p:nvSpPr>
        <p:spPr>
          <a:xfrm>
            <a:off x="3312715" y="1995686"/>
            <a:ext cx="7040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9.42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A081B11F-68FF-4336-9AD8-72384CBBF5D3}"/>
              </a:ext>
            </a:extLst>
          </p:cNvPr>
          <p:cNvSpPr/>
          <p:nvPr/>
        </p:nvSpPr>
        <p:spPr>
          <a:xfrm>
            <a:off x="4423135" y="1995686"/>
            <a:ext cx="5741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1.2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6F110A71-E1B2-4EA7-8209-168F1F8A44A5}"/>
              </a:ext>
            </a:extLst>
          </p:cNvPr>
          <p:cNvSpPr/>
          <p:nvPr/>
        </p:nvSpPr>
        <p:spPr>
          <a:xfrm>
            <a:off x="2348039" y="1995686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F30039A-675F-43B3-9F67-3DFA6B8DF867}"/>
              </a:ext>
            </a:extLst>
          </p:cNvPr>
          <p:cNvSpPr/>
          <p:nvPr/>
        </p:nvSpPr>
        <p:spPr>
          <a:xfrm>
            <a:off x="467544" y="267494"/>
            <a:ext cx="26581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解决问题。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4633BC51-9148-475A-AD39-2385F0E8BEC1}"/>
              </a:ext>
            </a:extLst>
          </p:cNvPr>
          <p:cNvSpPr/>
          <p:nvPr/>
        </p:nvSpPr>
        <p:spPr>
          <a:xfrm>
            <a:off x="683568" y="824394"/>
            <a:ext cx="46955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根据实际测量填写表格。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349FFCC3-88A5-40C1-855F-E8EEC347822D}"/>
                  </a:ext>
                </a:extLst>
              </p:cNvPr>
              <p:cNvSpPr/>
              <p:nvPr/>
            </p:nvSpPr>
            <p:spPr>
              <a:xfrm>
                <a:off x="627572" y="2571750"/>
                <a:ext cx="5987216" cy="18271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小麦堆的底面积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000" b="1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20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altLang="zh-CN" sz="2000" b="1" i="0">
                                    <a:solidFill>
                                      <a:srgbClr val="FF0000"/>
                                    </a:solidFill>
                                    <a:latin typeface="楷体" panose="02010609060101010101" pitchFamily="49" charset="-122"/>
                                    <a:ea typeface="楷体" panose="02010609060101010101" pitchFamily="49" charset="-122"/>
                                  </a:rPr>
                                  <m:t>9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000" b="1">
                                    <a:solidFill>
                                      <a:srgbClr val="FF0000"/>
                                    </a:solidFill>
                                    <a:latin typeface="楷体" panose="02010609060101010101" pitchFamily="49" charset="-122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000" b="1" i="0">
                                    <a:solidFill>
                                      <a:srgbClr val="FF0000"/>
                                    </a:solidFill>
                                    <a:latin typeface="楷体" panose="02010609060101010101" pitchFamily="49" charset="-122"/>
                                    <a:ea typeface="楷体" panose="02010609060101010101" pitchFamily="49" charset="-122"/>
                                  </a:rPr>
                                  <m:t>42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US" altLang="zh-CN" sz="2000" b="1" i="0">
                                    <a:solidFill>
                                      <a:srgbClr val="FF0000"/>
                                    </a:solidFill>
                                    <a:latin typeface="楷体" panose="02010609060101010101" pitchFamily="49" charset="-122"/>
                                    <a:ea typeface="楷体" panose="02010609060101010101" pitchFamily="49" charset="-122"/>
                                  </a:rPr>
                                  <m:t>3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000" b="1">
                                    <a:solidFill>
                                      <a:srgbClr val="FF0000"/>
                                    </a:solidFill>
                                    <a:latin typeface="楷体" panose="02010609060101010101" pitchFamily="49" charset="-122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000" b="1" i="0">
                                    <a:solidFill>
                                      <a:srgbClr val="FF0000"/>
                                    </a:solidFill>
                                    <a:latin typeface="楷体" panose="02010609060101010101" pitchFamily="49" charset="-122"/>
                                    <a:ea typeface="楷体" panose="02010609060101010101" pitchFamily="49" charset="-122"/>
                                  </a:rPr>
                                  <m:t>14×2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×3.14=7.065(</a:t>
                </a:r>
                <a:r>
                  <a:rPr lang="zh-CN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平方米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r>
                  <a:rPr lang="zh-CN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小麦堆的体积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7.065×1.2×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000" b="1" i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000" b="1" i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=2.826(</a:t>
                </a:r>
                <a:r>
                  <a:rPr lang="zh-CN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立方米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r>
                  <a:rPr lang="zh-CN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小麦的总质量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2.826×735=2077.11(</a:t>
                </a:r>
                <a:r>
                  <a:rPr lang="zh-CN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千克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r>
                  <a:rPr lang="zh-CN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需要麻袋的个数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2077.11÷90=23.079(</a:t>
                </a:r>
                <a:r>
                  <a:rPr lang="zh-CN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349FFCC3-88A5-40C1-855F-E8EEC34782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572" y="2571750"/>
                <a:ext cx="5987216" cy="1827103"/>
              </a:xfrm>
              <a:prstGeom prst="rect">
                <a:avLst/>
              </a:prstGeom>
              <a:blipFill rotWithShape="1">
                <a:blip r:embed="rId3"/>
                <a:stretch>
                  <a:fillRect l="-1120" r="-102" b="-4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20C8179-9CA2-438A-8D59-A73CF3A1D34B}"/>
              </a:ext>
            </a:extLst>
          </p:cNvPr>
          <p:cNvSpPr/>
          <p:nvPr/>
        </p:nvSpPr>
        <p:spPr>
          <a:xfrm>
            <a:off x="5797508" y="1995686"/>
            <a:ext cx="8338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2.826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75C836E6-7164-4F16-A29F-42F8D4A1259D}"/>
              </a:ext>
            </a:extLst>
          </p:cNvPr>
          <p:cNvSpPr/>
          <p:nvPr/>
        </p:nvSpPr>
        <p:spPr>
          <a:xfrm>
            <a:off x="7087928" y="1995686"/>
            <a:ext cx="10935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2077.11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FEF1D990-5E5C-4D6D-8A5F-009589996B46}"/>
              </a:ext>
            </a:extLst>
          </p:cNvPr>
          <p:cNvSpPr/>
          <p:nvPr/>
        </p:nvSpPr>
        <p:spPr>
          <a:xfrm>
            <a:off x="6442947" y="3323728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进一法求近似值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4952A9AB-E544-4BFF-A1CF-B66BE01C8F53}"/>
              </a:ext>
            </a:extLst>
          </p:cNvPr>
          <p:cNvSpPr/>
          <p:nvPr/>
        </p:nvSpPr>
        <p:spPr>
          <a:xfrm>
            <a:off x="5560576" y="3992007"/>
            <a:ext cx="12202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24(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742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4" grpId="0"/>
      <p:bldP spid="9" grpId="0"/>
      <p:bldP spid="10" grpId="0"/>
      <p:bldP spid="1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BEE50273-715E-4F28-A4FF-18E373281CB9}"/>
              </a:ext>
            </a:extLst>
          </p:cNvPr>
          <p:cNvSpPr/>
          <p:nvPr/>
        </p:nvSpPr>
        <p:spPr>
          <a:xfrm>
            <a:off x="827584" y="843558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囤小麦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上面是圆锥形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下面是圆柱形。已知每立方米小麦大约重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735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千克。这囤小麦约重多少千克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得数保留整千克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5F5C733-5CCE-4973-A064-CBCDDF924BF3}"/>
              </a:ext>
            </a:extLst>
          </p:cNvPr>
          <p:cNvSpPr/>
          <p:nvPr/>
        </p:nvSpPr>
        <p:spPr>
          <a:xfrm>
            <a:off x="760544" y="2283718"/>
            <a:ext cx="50355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思路分析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</a:p>
          <a:p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先求出组合体的体积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即圆柱与圆锥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的体积和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然后用每立方米小麦的质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量乘体积就是这囤小麦的质量。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6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7" name="JJS247.eps" descr="id:2147509204;FounderCES">
            <a:extLst>
              <a:ext uri="{FF2B5EF4-FFF2-40B4-BE49-F238E27FC236}">
                <a16:creationId xmlns="" xmlns:a16="http://schemas.microsoft.com/office/drawing/2014/main" id="{75169DE7-4AAF-4646-A03F-A98FA654EC9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357946" y="2380604"/>
            <a:ext cx="2211787" cy="1936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77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JJS247.eps" descr="id:2147509204;FounderCES">
            <a:extLst>
              <a:ext uri="{FF2B5EF4-FFF2-40B4-BE49-F238E27FC236}">
                <a16:creationId xmlns="" xmlns:a16="http://schemas.microsoft.com/office/drawing/2014/main" id="{75169DE7-4AAF-4646-A03F-A98FA654EC9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357946" y="2380604"/>
            <a:ext cx="2211787" cy="1936746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BEE50273-715E-4F28-A4FF-18E373281CB9}"/>
              </a:ext>
            </a:extLst>
          </p:cNvPr>
          <p:cNvSpPr/>
          <p:nvPr/>
        </p:nvSpPr>
        <p:spPr>
          <a:xfrm>
            <a:off x="354747" y="267494"/>
            <a:ext cx="83217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囤小麦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上面是圆锥形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下面是圆柱形。已知每立方米小麦大约重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735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千克。这囤小麦约重多少千克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得数保留整千克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矩形 8">
                <a:extLst>
                  <a:ext uri="{FF2B5EF4-FFF2-40B4-BE49-F238E27FC236}">
                    <a16:creationId xmlns="" xmlns:a16="http://schemas.microsoft.com/office/drawing/2014/main" id="{8FF5F7BA-E558-446E-8873-BE70E0932DFB}"/>
                  </a:ext>
                </a:extLst>
              </p:cNvPr>
              <p:cNvSpPr/>
              <p:nvPr/>
            </p:nvSpPr>
            <p:spPr>
              <a:xfrm>
                <a:off x="589671" y="1835168"/>
                <a:ext cx="5932914" cy="26807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700">
                  <a:spcAft>
                    <a:spcPts val="0"/>
                  </a:spcAft>
                </a:pP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解答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:</a:t>
                </a:r>
              </a:p>
              <a:p>
                <a:pPr indent="266700">
                  <a:spcAft>
                    <a:spcPts val="0"/>
                  </a:spcAft>
                </a:pPr>
                <a:r>
                  <a:rPr lang="en-US" altLang="zh-CN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3.14×(3÷2)</a:t>
                </a:r>
                <a:r>
                  <a:rPr lang="en-US" altLang="zh-CN" sz="2000" b="1" baseline="30000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×2+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0070C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×3.14×(3÷2)</a:t>
                </a:r>
                <a:r>
                  <a:rPr lang="en-US" altLang="zh-CN" sz="2000" b="1" baseline="30000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×0.6</a:t>
                </a:r>
              </a:p>
              <a:p>
                <a:pPr indent="2667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=14.13+1.413</a:t>
                </a:r>
              </a:p>
              <a:p>
                <a:pPr indent="2667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=15.543(</a:t>
                </a:r>
                <a:r>
                  <a:rPr lang="zh-CN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立方米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</a:p>
              <a:p>
                <a:pPr indent="2667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15.543×735=11424.105(</a:t>
                </a:r>
                <a:r>
                  <a:rPr lang="zh-CN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千克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11424(</a:t>
                </a:r>
                <a:r>
                  <a:rPr lang="zh-CN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千克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</a:p>
              <a:p>
                <a:pPr indent="2667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答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这囤小麦约重</a:t>
                </a:r>
                <a:r>
                  <a:rPr lang="en-US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11424</a:t>
                </a:r>
                <a:r>
                  <a:rPr lang="zh-CN" altLang="zh-CN" sz="2000" b="1" dirty="0">
                    <a:solidFill>
                      <a:srgbClr val="0070C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千克。</a:t>
                </a:r>
              </a:p>
            </p:txBody>
          </p:sp>
        </mc:Choice>
        <mc:Fallback>
          <p:sp>
            <p:nvSpPr>
              <p:cNvPr id="9" name="矩形 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FF5F7BA-E558-446E-8873-BE70E0932D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671" y="1835168"/>
                <a:ext cx="5932914" cy="2680798"/>
              </a:xfrm>
              <a:prstGeom prst="rect">
                <a:avLst/>
              </a:prstGeom>
              <a:blipFill rotWithShape="1">
                <a:blip r:embed="rId3"/>
                <a:stretch>
                  <a:fillRect t="-1818" b="-29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组合 1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822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925</Words>
  <Application>Microsoft Office PowerPoint</Application>
  <PresentationFormat>全屏显示(16:9)</PresentationFormat>
  <Paragraphs>155</Paragraphs>
  <Slides>16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方正书宋_GBK</vt:lpstr>
      <vt:lpstr>楷体_GB2312</vt:lpstr>
      <vt:lpstr>Calibri</vt:lpstr>
      <vt:lpstr>黑体</vt:lpstr>
      <vt:lpstr>楷体</vt:lpstr>
      <vt:lpstr>幼圆</vt:lpstr>
      <vt:lpstr>Times New Roman</vt:lpstr>
      <vt:lpstr>Cambria Math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2018-10-31T11:46:52Z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